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4F6BE-82AB-4D2B-8DAC-8A6B586B1F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C5B8CA-6D83-4AD9-A508-D93D8D370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CC8E9-6302-4AFE-9223-CD5192804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1F27-780C-4E72-B1B5-E24E815A866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40736-B4BF-4963-A17F-74FE96E2C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92DBC0-0596-4517-B094-FEDC5D932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A63F-91D5-4C96-A3FC-66166C794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83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6F0F9-162F-4AE0-A17A-49087FC1E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E7AC3-03B5-4E25-9B27-E66E334068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D7A367-1115-409A-A211-473EF0BF7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1F27-780C-4E72-B1B5-E24E815A866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548BF-05AD-478E-9390-9C1AA4653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E0E838-4D79-4281-A761-B36A04D72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A63F-91D5-4C96-A3FC-66166C794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71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734949-DB2B-4796-9734-C2799C8C80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46D144-07FA-462F-83B4-297EFFC06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2115A-04AA-4797-A57C-FAC0F4787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1F27-780C-4E72-B1B5-E24E815A866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E051A-3628-4FC8-B4E7-796050CB9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9D9D8C-02B1-4B84-B7A0-8E4488CF7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A63F-91D5-4C96-A3FC-66166C794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604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58175-F66C-4F06-AD8F-A98DE99A2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F6939-11DE-4F27-B903-2128B941F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5270D-5EF2-4F21-B6DF-25C17FF2A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1F27-780C-4E72-B1B5-E24E815A866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8C94F-4074-4A68-95CB-61B796875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69B85-7F69-4A25-82AA-B07C8E14B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A63F-91D5-4C96-A3FC-66166C794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28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34C85-2303-4DA3-A410-5BF65F75D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F461CB-9A9F-427F-8C33-811E895246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A9F34-6D6E-469B-AE32-A25FED910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1F27-780C-4E72-B1B5-E24E815A866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79279-4DA3-4C55-8479-AFF9525CF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737E09-723F-448D-A909-40ECCE52B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A63F-91D5-4C96-A3FC-66166C794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04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75C8B-F972-4025-AB24-FC5DE1217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F3538-1519-4008-9199-9FFAC3EB6B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8155D1-0381-4570-A2D2-9B41BCF98C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1698CF-2AA1-4B44-8B5C-54E016C00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1F27-780C-4E72-B1B5-E24E815A866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819E11-7D6D-486D-BF7A-644C8267A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3462A3-A433-4F03-A004-7AE2F875D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A63F-91D5-4C96-A3FC-66166C794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244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2EDD3-9238-468A-AEF2-103521E1B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CEC45-17D9-4317-8C0A-643A47624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55641B-18F1-4883-81BA-263972B07A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6B1F44-45E6-44AD-A7BF-03105A5448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A9165E-F69C-46FA-B207-2A9DCC9D76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5BF346-156E-478B-B8B2-E991875A2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1F27-780C-4E72-B1B5-E24E815A866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1E974E-2330-47E9-817C-015D080E0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D591F6-2143-43EC-BEA8-19C2C9E21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A63F-91D5-4C96-A3FC-66166C794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387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1EC30-231C-492C-AEF0-F03CE4EC8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4B4D62-1E60-4B55-AE2A-1747B340F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1F27-780C-4E72-B1B5-E24E815A866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043138-075F-410B-A777-564D72F5C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EC45EA-CDD6-4825-9397-A50023082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A63F-91D5-4C96-A3FC-66166C794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854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99526A-A460-4293-9188-7F8EC0EA6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1F27-780C-4E72-B1B5-E24E815A866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6C389C-A817-4699-A7BC-196B60788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EA4958-E9E8-4C4A-954F-FB5081A1A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A63F-91D5-4C96-A3FC-66166C794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643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131A3-0F49-4B66-BEF2-191567913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156AE-B6EE-44FA-AB0D-442DDB3BB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003D58-445D-409F-9994-63C4A1A6A7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5DBD2-D36F-40BB-8157-A3659DEB1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1F27-780C-4E72-B1B5-E24E815A866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63CAFC-F4F2-499C-9245-1B9FA41EF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ED52F5-5868-4588-8681-0896CC40B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A63F-91D5-4C96-A3FC-66166C794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076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1B9D1-05F7-4652-B1BD-DC8DAAECB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E64302-0134-4A4B-A275-8B5AA84C86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8EA4E5-C112-4576-9E40-413DD29C34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092330-C98F-49D4-A0E8-03A6EB97F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1F27-780C-4E72-B1B5-E24E815A866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785086-B005-46A4-8877-97C7903A9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CCDEEB-DA46-4031-883D-CECAF9FA9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A63F-91D5-4C96-A3FC-66166C794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484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FAA832-4470-4C9B-8B1A-30002FDBF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295E44-562C-4B47-99F1-7C7DB0BA9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ED520E-1B19-468C-80C0-1F4F2067FC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51F27-780C-4E72-B1B5-E24E815A866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6A515-B239-45E3-A3EB-4B858E6283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393AB-EA08-4F25-927B-826E36C6C9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9A63F-91D5-4C96-A3FC-66166C794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61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2FBA467-430A-414D-9798-A3BD2C37E7F6}"/>
              </a:ext>
            </a:extLst>
          </p:cNvPr>
          <p:cNvSpPr txBox="1"/>
          <p:nvPr/>
        </p:nvSpPr>
        <p:spPr>
          <a:xfrm>
            <a:off x="1205346" y="3131127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3200" b="1" i="1" dirty="0">
                <a:solidFill>
                  <a:srgbClr val="FF0000"/>
                </a:solidFill>
              </a:rPr>
              <a:t>اسم</a:t>
            </a:r>
            <a:r>
              <a:rPr lang="ar-EG" sz="3200" b="1" i="1" dirty="0"/>
              <a:t> </a:t>
            </a:r>
            <a:r>
              <a:rPr lang="ar-EG" sz="3200" b="1" i="1" dirty="0">
                <a:solidFill>
                  <a:srgbClr val="FF0000"/>
                </a:solidFill>
              </a:rPr>
              <a:t>المقرر</a:t>
            </a:r>
            <a:r>
              <a:rPr lang="ar-EG" sz="3200" b="1" i="1" dirty="0"/>
              <a:t> : تاريخ الامريكتين</a:t>
            </a:r>
          </a:p>
          <a:p>
            <a:pPr algn="ctr"/>
            <a:r>
              <a:rPr lang="ar-EG" sz="3200" b="1" i="1" dirty="0">
                <a:solidFill>
                  <a:srgbClr val="FF0000"/>
                </a:solidFill>
              </a:rPr>
              <a:t>رقم</a:t>
            </a:r>
            <a:r>
              <a:rPr lang="ar-EG" sz="3200" b="1" i="1" dirty="0"/>
              <a:t> </a:t>
            </a:r>
            <a:r>
              <a:rPr lang="ar-EG" sz="3200" b="1" i="1" dirty="0">
                <a:solidFill>
                  <a:srgbClr val="FF0000"/>
                </a:solidFill>
              </a:rPr>
              <a:t>المحاضرة</a:t>
            </a:r>
            <a:r>
              <a:rPr lang="ar-EG" sz="3200" b="1" i="1" dirty="0"/>
              <a:t> : المحاضرة الثانية</a:t>
            </a:r>
          </a:p>
          <a:p>
            <a:pPr algn="ctr"/>
            <a:r>
              <a:rPr lang="ar-EG" sz="3200" b="1" i="1" dirty="0">
                <a:solidFill>
                  <a:srgbClr val="FF0000"/>
                </a:solidFill>
              </a:rPr>
              <a:t>اسم الأستاذ</a:t>
            </a:r>
            <a:r>
              <a:rPr lang="ar-EG" sz="3200" b="1" i="1" dirty="0"/>
              <a:t>: نجلاء محمد عبد الجواد</a:t>
            </a:r>
          </a:p>
          <a:p>
            <a:pPr algn="ctr"/>
            <a:r>
              <a:rPr lang="ar-EG" sz="3200" b="1" i="1" dirty="0">
                <a:solidFill>
                  <a:srgbClr val="FF0000"/>
                </a:solidFill>
              </a:rPr>
              <a:t>الفرقة</a:t>
            </a:r>
            <a:r>
              <a:rPr lang="ar-EG" sz="3200" b="1" i="1" dirty="0"/>
              <a:t>: الرابعة </a:t>
            </a:r>
          </a:p>
          <a:p>
            <a:pPr algn="ctr"/>
            <a:r>
              <a:rPr lang="ar-EG" sz="3200" b="1" i="1" dirty="0">
                <a:solidFill>
                  <a:srgbClr val="FF0000"/>
                </a:solidFill>
              </a:rPr>
              <a:t>القسم</a:t>
            </a:r>
            <a:r>
              <a:rPr lang="ar-EG" sz="3200" b="1" i="1" dirty="0"/>
              <a:t> </a:t>
            </a:r>
            <a:r>
              <a:rPr lang="ar-EG" sz="3200" b="1" i="1" dirty="0">
                <a:solidFill>
                  <a:srgbClr val="FF0000"/>
                </a:solidFill>
              </a:rPr>
              <a:t>العلمى</a:t>
            </a:r>
            <a:r>
              <a:rPr lang="ar-EG" sz="3200" b="1" i="1" dirty="0"/>
              <a:t> : تاريخ – شعبة عامة 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4134657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A1B596-3D21-406A-A8D7-7DC11E5D0067}"/>
              </a:ext>
            </a:extLst>
          </p:cNvPr>
          <p:cNvSpPr txBox="1"/>
          <p:nvPr/>
        </p:nvSpPr>
        <p:spPr>
          <a:xfrm>
            <a:off x="1039092" y="2452255"/>
            <a:ext cx="97951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4000" b="1" dirty="0"/>
              <a:t>بمحاولة الولايات المتحدة وضع قاعدة أمريكية جنوب مصر و كانت هذه الأطماع سبب في حسم الرئيس جمال عبد الناصر القضية و خاصة عندما أعلنت حكومة عبدالله خليل السودانية قبولها للمعونة الأمريكية و علي أثر ذلك تأزم الموقف الدولي و العسكري بين مصر و السودان . في فبراير 1958م 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53533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AC65DED-958A-45CF-B5F9-8D4B5129DF7B}"/>
              </a:ext>
            </a:extLst>
          </p:cNvPr>
          <p:cNvSpPr txBox="1"/>
          <p:nvPr/>
        </p:nvSpPr>
        <p:spPr>
          <a:xfrm>
            <a:off x="1080655" y="1759527"/>
            <a:ext cx="1003069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2800" b="1" dirty="0"/>
              <a:t> </a:t>
            </a:r>
            <a:endParaRPr lang="en-US" sz="2800" dirty="0"/>
          </a:p>
          <a:p>
            <a:pPr algn="r"/>
            <a:r>
              <a:rPr lang="ar-EG" sz="2800" b="1" dirty="0"/>
              <a:t>و قد استغلت الولايات المتحدة الأمريكية و تعاونت مع حزب الأمة السوداني للقضاء علي الوجود المصري في السودان و في عام </a:t>
            </a:r>
            <a:r>
              <a:rPr lang="ar-EG" sz="2800" b="1" dirty="0">
                <a:solidFill>
                  <a:srgbClr val="FF0000"/>
                </a:solidFill>
              </a:rPr>
              <a:t>1958م</a:t>
            </a:r>
            <a:r>
              <a:rPr lang="ar-EG" sz="2800" b="1" dirty="0"/>
              <a:t> حدثت ازمة اعلامية كبيرة بين البلدين . و حاولت الحكومة المصرية مساعدة احزاب المعارضة السودانية ضد حزب الأمة الموالي للغرب و في نفس الوقت قامت الولايات المتحدة في مساعدة حزب الأ؟مة السوداني . و حاول عبد الله خليل تأخيل عرض مشروع المعونة الأمريكية علي البرلمان بسبب المظاهراتالمعارضة ضده . و منذ </a:t>
            </a:r>
            <a:r>
              <a:rPr lang="ar-EG" sz="2800" b="1" dirty="0">
                <a:solidFill>
                  <a:srgbClr val="FF0000"/>
                </a:solidFill>
              </a:rPr>
              <a:t>19/8/1958م</a:t>
            </a:r>
            <a:r>
              <a:rPr lang="ar-EG" sz="2800" b="1" dirty="0"/>
              <a:t>  قدم الأتحاد السوفيتي معونة مساعدة للسودان و لكن حكومة عبد الله خليل رفضت للضغط علي مصر .و في مايو </a:t>
            </a:r>
            <a:r>
              <a:rPr lang="ar-EG" sz="2800" b="1" dirty="0">
                <a:solidFill>
                  <a:srgbClr val="FF0000"/>
                </a:solidFill>
              </a:rPr>
              <a:t>1958م</a:t>
            </a:r>
            <a:r>
              <a:rPr lang="ar-EG" sz="2800" b="1" dirty="0"/>
              <a:t> وافقت الحكومة السودانية بقبول مشروع المعونة الأمريكية 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66079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2123AA-1A9C-4510-98EB-851BA792E2ED}"/>
              </a:ext>
            </a:extLst>
          </p:cNvPr>
          <p:cNvSpPr txBox="1"/>
          <p:nvPr/>
        </p:nvSpPr>
        <p:spPr>
          <a:xfrm>
            <a:off x="1032163" y="2396836"/>
            <a:ext cx="1012767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3600" b="1" dirty="0"/>
              <a:t> </a:t>
            </a:r>
            <a:endParaRPr lang="en-US" sz="3600" dirty="0"/>
          </a:p>
          <a:p>
            <a:pPr algn="r" rtl="1"/>
            <a:r>
              <a:rPr lang="ar-EG" sz="3600" b="1" dirty="0"/>
              <a:t>في </a:t>
            </a:r>
            <a:r>
              <a:rPr lang="ar-EG" sz="3600" b="1" dirty="0">
                <a:solidFill>
                  <a:srgbClr val="FF0000"/>
                </a:solidFill>
              </a:rPr>
              <a:t>14/7/1958م</a:t>
            </a:r>
            <a:r>
              <a:rPr lang="ar-EG" sz="3600" b="1" dirty="0"/>
              <a:t> حدثت ثورة في العراق و اعتقدت الحكومة السودانية أن مصر بتدبير انقلاب عسكري في السودان . و استغلت الولايات الأمريكية هذه الظنون لتصعيد الأزمة بين الدولتين . و علي أثر ذلك فكر عبد الله خليل بالتنازل علي السلطة . للعسكريين بقيادة إبراهيم عبود 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34111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772D52F-2740-4B9F-9907-95D2AB273E95}"/>
              </a:ext>
            </a:extLst>
          </p:cNvPr>
          <p:cNvSpPr txBox="1"/>
          <p:nvPr/>
        </p:nvSpPr>
        <p:spPr>
          <a:xfrm>
            <a:off x="2382982" y="1565564"/>
            <a:ext cx="75091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EG" sz="4800" b="1" dirty="0">
                <a:solidFill>
                  <a:srgbClr val="FF0000"/>
                </a:solidFill>
              </a:rPr>
              <a:t>الولايات المتحدة و العالم الأشتراكي 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970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04E6C1B-9C00-4956-A404-E66DA5065EC6}"/>
              </a:ext>
            </a:extLst>
          </p:cNvPr>
          <p:cNvSpPr txBox="1"/>
          <p:nvPr/>
        </p:nvSpPr>
        <p:spPr>
          <a:xfrm>
            <a:off x="942110" y="2382982"/>
            <a:ext cx="93656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2400" b="1" dirty="0"/>
              <a:t>أسفرت الحرب العالمية الثانية عن وجود معسكرين مختلفين في الايدلوجية ، الأولي المعسكر الشرقي  و الذي يقوده الأتحاد السوفيتي و الثاني المعسكر الغربي و يقوده الولايات المتحده الأمريكية و قد نظرت الولايات المتحدة إلي الأتحاد السوفيتي بأنه دكتاتوري مستبد يسعي للسيطرة علي العالم فكرياً و عسكرياً و داره بين المعسكرين حرب سميت بالحرب الباردة . و حاول كل معسكر تشكيل منظمات دفاعية حول كلاً منهما للمحافظة علي كيانه و لذلك فكرت الولايات المتحدة الأمريكية  السيطرة علي الشرق الأوسط عن طريق مشاريع دفاعية في منطقة الشرق الأوسط . و كان أبرزها مشروع قيادة الشرق الأوسط في عام 1951م و مشروع الحزام الشمالي في عام 1953م و لكن هذه المشاريع بأت بالفشل بسبب عدم قبولها الحكومة المصرية و لذلك فكرت الولايات المتحدة الأمريكية في جذب السودان لهذه المشاريع لتوريط  الحكومة المصرية 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706894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7F54BB-548E-4262-AF17-626DC49477AB}"/>
              </a:ext>
            </a:extLst>
          </p:cNvPr>
          <p:cNvSpPr txBox="1"/>
          <p:nvPr/>
        </p:nvSpPr>
        <p:spPr>
          <a:xfrm>
            <a:off x="2673927" y="2951018"/>
            <a:ext cx="65393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EG" sz="4000" b="1" dirty="0">
                <a:solidFill>
                  <a:srgbClr val="FF0000"/>
                </a:solidFill>
              </a:rPr>
              <a:t>حلف بغداد 1955م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600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ED31FA3-D52E-4340-B859-8001867B70F9}"/>
              </a:ext>
            </a:extLst>
          </p:cNvPr>
          <p:cNvSpPr txBox="1"/>
          <p:nvPr/>
        </p:nvSpPr>
        <p:spPr>
          <a:xfrm>
            <a:off x="1149927" y="2826327"/>
            <a:ext cx="989214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2800" b="1" dirty="0"/>
              <a:t>في الوقت التي كانت فيه الحكومة المصرية رافضة فكر الأحلاف و عدم التورط في الأنضمام إلي أي حلف . تبنت العراق فكرة أنضمامها إلي الأحلاف . و في أكتوبر1954م زار رئيس الوزراء العراق ي" نوري السعيد " تركيا و أجري مباحثاته مع " عدنان مندريس " و اتفق الطرفين أن الحل هو عقد حلف مع تركيا و باكستان و إيران و محاولة اقناع الحكومة المصرية الأنضمام إلي الحلف . ثم توجه نوري السعيد إلي بغداد في يناير عام 1955م . ثم أعلن في 12/ 1/1955 كلاً من تركيا و العراق توقيع معاهدة للدفاع المشترك 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305648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CA1528B-BB72-4698-A576-A647C8E2CD3C}"/>
              </a:ext>
            </a:extLst>
          </p:cNvPr>
          <p:cNvSpPr txBox="1"/>
          <p:nvPr/>
        </p:nvSpPr>
        <p:spPr>
          <a:xfrm>
            <a:off x="1080654" y="2161309"/>
            <a:ext cx="1003069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200" b="1" dirty="0"/>
              <a:t>و هذه المعاهدة تهدد كيان جامعة الدول العربية . و لكن العراق قررت دخول الحلف مع تركيا و عرف الحلف بأسم </a:t>
            </a:r>
            <a:r>
              <a:rPr lang="ar-EG" sz="3200" b="1" dirty="0">
                <a:solidFill>
                  <a:srgbClr val="FF0000"/>
                </a:solidFill>
              </a:rPr>
              <a:t>حلف</a:t>
            </a:r>
            <a:r>
              <a:rPr lang="ar-EG" sz="3200" b="1" dirty="0"/>
              <a:t> </a:t>
            </a:r>
            <a:r>
              <a:rPr lang="ar-EG" sz="3200" b="1" dirty="0">
                <a:solidFill>
                  <a:srgbClr val="FF0000"/>
                </a:solidFill>
              </a:rPr>
              <a:t>بغداد</a:t>
            </a:r>
            <a:r>
              <a:rPr lang="ar-EG" sz="3200" b="1" dirty="0"/>
              <a:t> . و قد تم عقد ميثاق ثلاثي ضد هذا التحالف سمية بالميثاق الثلاثي بين </a:t>
            </a:r>
            <a:r>
              <a:rPr lang="ar-EG" sz="3200" b="1" dirty="0">
                <a:solidFill>
                  <a:srgbClr val="FF0000"/>
                </a:solidFill>
              </a:rPr>
              <a:t>مصر</a:t>
            </a:r>
            <a:r>
              <a:rPr lang="ar-EG" sz="3200" b="1" dirty="0"/>
              <a:t> و </a:t>
            </a:r>
            <a:r>
              <a:rPr lang="ar-EG" sz="3200" b="1" dirty="0">
                <a:solidFill>
                  <a:srgbClr val="FF0000"/>
                </a:solidFill>
              </a:rPr>
              <a:t>السعودية</a:t>
            </a:r>
            <a:r>
              <a:rPr lang="ar-EG" sz="3200" b="1" dirty="0"/>
              <a:t> و </a:t>
            </a:r>
            <a:r>
              <a:rPr lang="ar-EG" sz="3200" b="1" dirty="0">
                <a:solidFill>
                  <a:srgbClr val="FF0000"/>
                </a:solidFill>
              </a:rPr>
              <a:t>سوريا</a:t>
            </a:r>
            <a:r>
              <a:rPr lang="ar-EG" sz="3200" b="1" dirty="0"/>
              <a:t> في مارس </a:t>
            </a:r>
            <a:r>
              <a:rPr lang="ar-EG" sz="3200" b="1" dirty="0">
                <a:solidFill>
                  <a:srgbClr val="FF0000"/>
                </a:solidFill>
              </a:rPr>
              <a:t>1955م</a:t>
            </a:r>
            <a:r>
              <a:rPr lang="ar-EG" sz="3200" b="1" dirty="0"/>
              <a:t> . و قد قامت بريطانيا لربط السودان بمشاريع الدفاع الغربية حتي يستقل السودان و يتخلص من سيطرة مصر . و لكن نتيجة لرفض عبد الناصر الأنضمام لحلف بغداد  سعت الولايات المتحدة لجزب أحزاب السودان لها و مساعدتها لكي تقف ضد الحكومة المصرية 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71464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3B3D756-FDC0-44CE-80EB-B08FF6E0620B}"/>
              </a:ext>
            </a:extLst>
          </p:cNvPr>
          <p:cNvSpPr txBox="1"/>
          <p:nvPr/>
        </p:nvSpPr>
        <p:spPr>
          <a:xfrm>
            <a:off x="1330036" y="1814945"/>
            <a:ext cx="8007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EG" sz="3600" b="1" dirty="0">
                <a:solidFill>
                  <a:srgbClr val="FF0000"/>
                </a:solidFill>
              </a:rPr>
              <a:t>الولايات المتحدة و القضايا العربية    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889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5662902-D120-44DA-8321-DCC39DAEFB3E}"/>
              </a:ext>
            </a:extLst>
          </p:cNvPr>
          <p:cNvSpPr txBox="1"/>
          <p:nvPr/>
        </p:nvSpPr>
        <p:spPr>
          <a:xfrm>
            <a:off x="976745" y="1662545"/>
            <a:ext cx="1023851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3200" b="1" dirty="0"/>
              <a:t>استغلت الولايات المتحدة الأمريكية  الظروف الاقتصادية الصعبة التي كانت تمر بها السودان للتدخل في شئونها الداخلية  فأتفقت الحكومة الأمريكية مع الحكومة البريطانية  علي عدم استيراد القطن من السودان  للضغط عليها و لذلك اعلن رئيس الوزراء السودان حاجة السودان للأموال للنهوض بالتنمية في السودان . فأستغلت الولايات المتحدة هذه الفرصة و قدمت في أكتوبر 1957م بعثة بقيادة بوب كتشن </a:t>
            </a:r>
            <a:r>
              <a:rPr lang="en-US" sz="3200" b="1" dirty="0"/>
              <a:t>Bob  Kitchen </a:t>
            </a:r>
            <a:r>
              <a:rPr lang="ar-EG" sz="3200" b="1" dirty="0"/>
              <a:t>     يضم العديد من الخبراء في مجالات الزراعة و التجارة و المواصلات و بعد كتابة التقرير  قدمت السفارة الأمريكية بالخرطوم في بداية عام 1958م مشروع المعونة الأمريكية  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47050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CEE4D3F-39D8-4C9D-99D9-6C5CFF3E8E21}"/>
              </a:ext>
            </a:extLst>
          </p:cNvPr>
          <p:cNvSpPr txBox="1"/>
          <p:nvPr/>
        </p:nvSpPr>
        <p:spPr>
          <a:xfrm>
            <a:off x="665018" y="1219200"/>
            <a:ext cx="1086196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3200" b="1" dirty="0"/>
              <a:t>و قد تضمن هذا المشروع عدة نقاط أهمها تقديم المعونة المالية للسودان حسب قوانين الحكومة الأمريكية .و قد قدم المشروع للبرلمان السوداني و قد وافق عليه و أعلن وزير الخارجية السوداني " محمد محجوب " قبول المعونة و لكن  في 14/5/1958م و أثناء انعقاد الهيئة البرلمانية رفض أعضاء حزب الشعب الديموقراطي موافقة الحكومة علي المعونة الأمريكية . مما أدي إلي أعادة تصويت  في البرلمان  علي مشروع المعونة و قدم طلب آخري في المجلس البرلماني في يونية 1958م  لمناقشة المشروع  علي البرلمان و قد وافقت الحكومة السودانية  و بررت موقفها  بالمشاكل الإقتصادية التي تتعرض لها السودان و عرضت الحكومة ميزانية المشروعات الإنشاء و التعمير التي حددت ميزانيتها ب مائة مليون جنية كحد أدني تقريباً 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49907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CEA037E-4E81-4448-B641-4572AC63FF29}"/>
              </a:ext>
            </a:extLst>
          </p:cNvPr>
          <p:cNvSpPr txBox="1"/>
          <p:nvPr/>
        </p:nvSpPr>
        <p:spPr>
          <a:xfrm>
            <a:off x="665020" y="1953491"/>
            <a:ext cx="11277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2800" b="1" dirty="0"/>
              <a:t> </a:t>
            </a:r>
            <a:endParaRPr lang="en-US" sz="2800" dirty="0"/>
          </a:p>
          <a:p>
            <a:pPr algn="r" rtl="1"/>
            <a:r>
              <a:rPr lang="ar-EG" sz="2800" b="1" dirty="0"/>
              <a:t>و أثناء عرض المشروع للمرة الثانية في البرلمان السوداني كانت الولايات المتحدة تسعي للحصول علي الموافقة حتي يسهل عليها السيطرة علي منطقة الشرق الأوسط . و قد تبع قبول المعونة ردود أفعال من قبل حزب الوطني التحادي و حزب الشعب و اتحاد نقابات العمال و اتحاد المزارعين و بعض النواب المنشقين عن حزب الأمة و هؤلاء كونوا جبهة وطنية مضادة و برروا موقفهم بأن قبول المعونة تؤدي إلي تبعية السودان للغرب . و لم يتمكن رئيس الوزراء " عبد الله خليل " من اقناع المعارضين بالكف عن المظاهرات و تهيج الرأي العام السوداني علي الحكومة . و لذلك  في نوفمبر 1958 م قرر عبد الله خليل التصال بالعسكرين بقيادة الفريق " إبراهيم عبود " و تنازل عن السلطة  للإدراكة بعدم السيطرة علي المظاهرات و تهدأة الرأي العام  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3629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F4A7A1B-0729-4A18-92E8-8560E5F8BA4E}"/>
              </a:ext>
            </a:extLst>
          </p:cNvPr>
          <p:cNvSpPr txBox="1"/>
          <p:nvPr/>
        </p:nvSpPr>
        <p:spPr>
          <a:xfrm>
            <a:off x="955964" y="2202873"/>
            <a:ext cx="1028007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4000" b="1" dirty="0"/>
              <a:t> </a:t>
            </a:r>
            <a:endParaRPr lang="en-US" sz="4000" dirty="0"/>
          </a:p>
          <a:p>
            <a:pPr algn="r" rtl="1"/>
            <a:r>
              <a:rPr lang="ar-EG" sz="4000" b="1" dirty="0"/>
              <a:t>و قد نجح الفريق إبراهيم عبود و اقنع المتظاهرين بأهمية المعونة  للنهوض بالسودان و عرض عليهم الموقف المالي الضعيف في السودان و في 30/11/1958م وافقت الحكومة السودانية و قبول مشروع المعونة الأمريكية .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9676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BDB55F-F719-4859-84E9-250AAD10029F}"/>
              </a:ext>
            </a:extLst>
          </p:cNvPr>
          <p:cNvSpPr txBox="1"/>
          <p:nvPr/>
        </p:nvSpPr>
        <p:spPr>
          <a:xfrm>
            <a:off x="1129145" y="3214255"/>
            <a:ext cx="99337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3600" b="1" dirty="0"/>
              <a:t>خلاصة القول ان المعونة الإمريكية  لم يكن هدفها اقتصادي فقط بل كان لها أهداف عسكرية و سياسية في السودان و تطورت هذه العلاقات فترة إبراهيم عبود 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16150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639C9C5-D5BD-4630-8907-082838FD4850}"/>
              </a:ext>
            </a:extLst>
          </p:cNvPr>
          <p:cNvSpPr txBox="1"/>
          <p:nvPr/>
        </p:nvSpPr>
        <p:spPr>
          <a:xfrm>
            <a:off x="2036618" y="2563091"/>
            <a:ext cx="81187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EG" sz="7200" b="1" dirty="0">
                <a:solidFill>
                  <a:srgbClr val="FF0000"/>
                </a:solidFill>
              </a:rPr>
              <a:t>مشكلة مثلث حلايب 1958م 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341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3E16D48-22C2-4670-A7BC-D401841D478A}"/>
              </a:ext>
            </a:extLst>
          </p:cNvPr>
          <p:cNvSpPr txBox="1"/>
          <p:nvPr/>
        </p:nvSpPr>
        <p:spPr>
          <a:xfrm>
            <a:off x="921327" y="1759528"/>
            <a:ext cx="1034934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3600" b="1" dirty="0"/>
              <a:t>تقع حلايب شمال خط عرض 22 درجة علي خط عرض 22,14 شمالاً و خط طول 36,38 شرقاً كانت حلايب قبل الإستقلال جذء من مصر حتي اتفاقية الحكم الثنائي للسودان بين مصر و بريطانيا عام 1899م . و بعدها اطلق لفظ السودان علي بعد خط 22 عرض و ظل الخلاف علي الحدودبين الاتفاقية و اعلان استقلال السودان في عام 1956م و قد انشغلت مصر بالعدوان الثلاثي علي مصر . و بدأت الازمة عندما راسلت مصر الحكومة السودانية بعدم ضم حلايب إلي الدوائر الانتخابية للسودان. و لكن الحكومة السودانية رفضت 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51141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1043</Words>
  <Application>Microsoft Office PowerPoint</Application>
  <PresentationFormat>Widescreen</PresentationFormat>
  <Paragraphs>25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TECHNOLOGY WORLD</dc:creator>
  <cp:lastModifiedBy>TECHNOLOGY WORLD</cp:lastModifiedBy>
  <cp:revision>7</cp:revision>
  <dcterms:created xsi:type="dcterms:W3CDTF">2020-03-20T18:41:00Z</dcterms:created>
  <dcterms:modified xsi:type="dcterms:W3CDTF">2020-03-20T20:19:18Z</dcterms:modified>
</cp:coreProperties>
</file>